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handoutMasterIdLst>
    <p:handoutMasterId r:id="rId34"/>
  </p:handoutMasterIdLst>
  <p:sldIdLst>
    <p:sldId id="258" r:id="rId2"/>
    <p:sldId id="256" r:id="rId3"/>
    <p:sldId id="259" r:id="rId4"/>
    <p:sldId id="262" r:id="rId5"/>
    <p:sldId id="261" r:id="rId6"/>
    <p:sldId id="264" r:id="rId7"/>
    <p:sldId id="279" r:id="rId8"/>
    <p:sldId id="265" r:id="rId9"/>
    <p:sldId id="260" r:id="rId10"/>
    <p:sldId id="266" r:id="rId11"/>
    <p:sldId id="280" r:id="rId12"/>
    <p:sldId id="295" r:id="rId13"/>
    <p:sldId id="268" r:id="rId14"/>
    <p:sldId id="272" r:id="rId15"/>
    <p:sldId id="281" r:id="rId16"/>
    <p:sldId id="273" r:id="rId17"/>
    <p:sldId id="283" r:id="rId18"/>
    <p:sldId id="275" r:id="rId19"/>
    <p:sldId id="289" r:id="rId20"/>
    <p:sldId id="297" r:id="rId21"/>
    <p:sldId id="282" r:id="rId22"/>
    <p:sldId id="285" r:id="rId23"/>
    <p:sldId id="290" r:id="rId24"/>
    <p:sldId id="291" r:id="rId25"/>
    <p:sldId id="292" r:id="rId26"/>
    <p:sldId id="274" r:id="rId27"/>
    <p:sldId id="296" r:id="rId28"/>
    <p:sldId id="276" r:id="rId29"/>
    <p:sldId id="277" r:id="rId30"/>
    <p:sldId id="286" r:id="rId31"/>
    <p:sldId id="278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BEE"/>
    <a:srgbClr val="75ADDC"/>
    <a:srgbClr val="74ACDC"/>
    <a:srgbClr val="82B4E0"/>
    <a:srgbClr val="ECF7FB"/>
    <a:srgbClr val="D1EEF6"/>
    <a:srgbClr val="A3CEEA"/>
    <a:srgbClr val="B6DCEF"/>
    <a:srgbClr val="77AEDD"/>
    <a:srgbClr val="99C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64388-179E-46AE-BA2A-7E863791ED38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5F9-9AC7-4AA4-8E74-931499DBE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2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9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6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409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7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64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7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81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533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A67609-504E-42A7-AAF5-F1B53E572EEE}" type="datetimeFigureOut">
              <a:rPr lang="en-US" smtClean="0">
                <a:solidFill>
                  <a:srgbClr val="465E9C"/>
                </a:solidFill>
              </a:rPr>
              <a:pPr>
                <a:defRPr/>
              </a:pPr>
              <a:t>1/14/2019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2F187-8B7A-4C67-85D6-DA1D8E79BB7A}" type="slidenum">
              <a:rPr lang="en-U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1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6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2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72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1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6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1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9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99" y="250521"/>
            <a:ext cx="8592854" cy="6388273"/>
          </a:xfrm>
          <a:solidFill>
            <a:schemeClr val="bg1">
              <a:lumMod val="95000"/>
            </a:schemeClr>
          </a:solidFill>
        </p:spPr>
        <p:txBody>
          <a:bodyPr numCol="2">
            <a:normAutofit fontScale="85000" lnSpcReduction="10000"/>
          </a:bodyPr>
          <a:lstStyle/>
          <a:p>
            <a:r>
              <a:rPr lang="en-US" sz="2000" dirty="0" smtClean="0"/>
              <a:t>Unit 6 Vocabulary: Weather and Climate</a:t>
            </a:r>
          </a:p>
          <a:p>
            <a:r>
              <a:rPr lang="en-US" sz="2000" dirty="0" smtClean="0"/>
              <a:t>Directions. IN THE GLOSSARY OF YOUR NOTESBOOK: </a:t>
            </a:r>
            <a:r>
              <a:rPr lang="en-US" sz="2000" b="1" dirty="0" smtClean="0"/>
              <a:t>Number, underline, and separate words and definitions</a:t>
            </a:r>
            <a:r>
              <a:rPr lang="en-US" sz="2000" dirty="0" smtClean="0"/>
              <a:t>. Look up, research, and write a complete, scientific definition for the following words.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Weather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Climate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Latitude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Longitude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Elevation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Windward</a:t>
            </a:r>
          </a:p>
          <a:p>
            <a:pPr marL="457200" indent="-457200">
              <a:buFont typeface="Brush Script MT" pitchFamily="66" charset="0"/>
              <a:buAutoNum type="arabicPeriod"/>
            </a:pPr>
            <a:r>
              <a:rPr lang="en-US" sz="2000" b="1" dirty="0"/>
              <a:t>Leeward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Prevailing Winds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Cold front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Warm front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Dew point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Humidity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Rain shadow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Heat capacity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Lake-effect snow</a:t>
            </a:r>
          </a:p>
          <a:p>
            <a:pPr marL="457200" indent="-457200">
              <a:buAutoNum type="arabicPeriod"/>
            </a:pPr>
            <a:r>
              <a:rPr lang="en-US" sz="2000" b="1" dirty="0" smtClean="0"/>
              <a:t>Global climate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Little ice age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Paleoclimate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Climate proxy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Isotope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Dendrochronology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Xylem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Phloem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Pollen</a:t>
            </a:r>
          </a:p>
        </p:txBody>
      </p:sp>
    </p:spTree>
    <p:extLst>
      <p:ext uri="{BB962C8B-B14F-4D97-AF65-F5344CB8AC3E}">
        <p14:creationId xmlns:p14="http://schemas.microsoft.com/office/powerpoint/2010/main" val="392142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54682"/>
          </a:xfrm>
        </p:spPr>
        <p:txBody>
          <a:bodyPr/>
          <a:lstStyle/>
          <a:p>
            <a:r>
              <a:rPr lang="en-US" dirty="0" smtClean="0"/>
              <a:t>Factors Influencing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346201"/>
            <a:ext cx="8699500" cy="2204818"/>
          </a:xfrm>
        </p:spPr>
        <p:txBody>
          <a:bodyPr>
            <a:normAutofit/>
          </a:bodyPr>
          <a:lstStyle/>
          <a:p>
            <a:r>
              <a:rPr lang="en-US" u="sng" dirty="0" smtClean="0"/>
              <a:t>there are two main factors determining climate; </a:t>
            </a:r>
            <a:r>
              <a:rPr lang="en-US" b="1" u="sng" dirty="0" smtClean="0"/>
              <a:t>temperature and precipitation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Essentially, a climate is dependent upon  the temperatures it exits in and the amount of rain it receives. </a:t>
            </a:r>
          </a:p>
          <a:p>
            <a:r>
              <a:rPr lang="en-US" dirty="0" smtClean="0"/>
              <a:t>Now, let’s take a closer look at what affects these two…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451" y="3551019"/>
            <a:ext cx="34416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factors that affect </a:t>
            </a:r>
            <a:r>
              <a:rPr lang="en-US" sz="2800" dirty="0" smtClean="0"/>
              <a:t>temperature…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Latitude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Location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Altitude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Currents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572001" y="3551019"/>
            <a:ext cx="40767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factors that affect </a:t>
            </a:r>
            <a:r>
              <a:rPr lang="en-US" sz="2800" dirty="0" smtClean="0"/>
              <a:t>precipitation…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Latitude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Location</a:t>
            </a:r>
          </a:p>
        </p:txBody>
      </p:sp>
    </p:spTree>
    <p:extLst>
      <p:ext uri="{BB962C8B-B14F-4D97-AF65-F5344CB8AC3E}">
        <p14:creationId xmlns:p14="http://schemas.microsoft.com/office/powerpoint/2010/main" val="26749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0" y="227274"/>
            <a:ext cx="7773338" cy="605357"/>
          </a:xfrm>
        </p:spPr>
        <p:txBody>
          <a:bodyPr/>
          <a:lstStyle/>
          <a:p>
            <a:r>
              <a:rPr lang="en-US" dirty="0" smtClean="0"/>
              <a:t>Conclusions?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0" y="832631"/>
            <a:ext cx="8858720" cy="5607913"/>
            <a:chOff x="142405" y="633412"/>
            <a:chExt cx="8858720" cy="56079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875" y="633412"/>
              <a:ext cx="8858250" cy="55911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0000" y="2679704"/>
              <a:ext cx="1435570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San Francisco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142405" y="2755900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08600" y="3798763"/>
              <a:ext cx="1435570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Phoenix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1641005" y="3874959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19757" y="2782034"/>
              <a:ext cx="1435570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Denver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2952162" y="2858230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29514" y="2679704"/>
              <a:ext cx="1737195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Washington, D.C.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7565085" y="2755900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29515" y="5640995"/>
              <a:ext cx="1435570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Miami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5-Point Star 19"/>
            <p:cNvSpPr/>
            <p:nvPr/>
          </p:nvSpPr>
          <p:spPr>
            <a:xfrm>
              <a:off x="7340835" y="5715733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990571" y="3039653"/>
              <a:ext cx="1435570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Kansas City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4622976" y="3115849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54696" y="1305972"/>
              <a:ext cx="1435570" cy="33019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</a:rPr>
                <a:t>Duluth</a:t>
              </a:r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4987101" y="1382168"/>
              <a:ext cx="542925" cy="525592"/>
            </a:xfrm>
            <a:prstGeom prst="star5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43333" t="31483" r="21771" b="18332"/>
          <a:stretch/>
        </p:blipFill>
        <p:spPr>
          <a:xfrm>
            <a:off x="554330" y="3963033"/>
            <a:ext cx="1629086" cy="131785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43542" t="31296" r="22291" b="18519"/>
          <a:stretch/>
        </p:blipFill>
        <p:spPr>
          <a:xfrm>
            <a:off x="900732" y="1515695"/>
            <a:ext cx="1595045" cy="131785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43437" t="30741" r="22396" b="18148"/>
          <a:stretch/>
        </p:blipFill>
        <p:spPr>
          <a:xfrm>
            <a:off x="7203505" y="1906191"/>
            <a:ext cx="1595045" cy="13421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43333" t="31112" r="22083" b="17962"/>
          <a:stretch/>
        </p:blipFill>
        <p:spPr>
          <a:xfrm>
            <a:off x="3045161" y="3238872"/>
            <a:ext cx="1614498" cy="13373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/>
          <a:srcRect l="43437" t="30926" r="22396" b="18519"/>
          <a:stretch/>
        </p:blipFill>
        <p:spPr>
          <a:xfrm>
            <a:off x="4679379" y="3666171"/>
            <a:ext cx="1595046" cy="1327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/>
          <a:srcRect l="42708" t="30926" r="22187" b="17592"/>
          <a:stretch/>
        </p:blipFill>
        <p:spPr>
          <a:xfrm>
            <a:off x="7019648" y="5080277"/>
            <a:ext cx="1638812" cy="13518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/>
          <a:srcRect l="43229" t="31296" r="21667" b="18148"/>
          <a:stretch/>
        </p:blipFill>
        <p:spPr>
          <a:xfrm>
            <a:off x="6326792" y="505119"/>
            <a:ext cx="1638813" cy="13275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9877" y="3106750"/>
            <a:ext cx="3072598" cy="830997"/>
          </a:xfrm>
          <a:prstGeom prst="rect">
            <a:avLst/>
          </a:prstGeom>
          <a:solidFill>
            <a:srgbClr val="B7DB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LARGER TEMPERATURE FLUCTUATIONS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914124" y="4109218"/>
            <a:ext cx="3072598" cy="830997"/>
          </a:xfrm>
          <a:prstGeom prst="rect">
            <a:avLst/>
          </a:prstGeom>
          <a:solidFill>
            <a:srgbClr val="B7DB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CONSTANT TEMPERATURES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-61478" y="2161779"/>
            <a:ext cx="3072598" cy="830997"/>
          </a:xfrm>
          <a:prstGeom prst="rect">
            <a:avLst/>
          </a:prstGeom>
          <a:solidFill>
            <a:srgbClr val="B7DBE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MORE CONSTANT TEMPERATURES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3354304" y="1043016"/>
            <a:ext cx="307259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COLDER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737396" y="5547968"/>
            <a:ext cx="307259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WARMER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3009877" y="2664358"/>
            <a:ext cx="307259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DRIER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910588" y="3666171"/>
            <a:ext cx="307259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RAINIER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-67707" y="2969664"/>
            <a:ext cx="307259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RAINIER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944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68982"/>
          </a:xfrm>
        </p:spPr>
        <p:txBody>
          <a:bodyPr/>
          <a:lstStyle/>
          <a:p>
            <a:r>
              <a:rPr lang="en-US" dirty="0" smtClean="0"/>
              <a:t>Factors Affecting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7650" y="1587501"/>
            <a:ext cx="8629650" cy="475614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Globally, the average temperature for the earth is roughly 60 degrees Fahrenheit, but this fluctuates tremendously based upon where you are taking the measurements.</a:t>
            </a:r>
          </a:p>
          <a:p>
            <a:r>
              <a:rPr lang="en-US" sz="2400" dirty="0" smtClean="0"/>
              <a:t>For starters…</a:t>
            </a:r>
          </a:p>
          <a:p>
            <a:r>
              <a:rPr lang="en-US" sz="2400" dirty="0" smtClean="0"/>
              <a:t>136°F was the hottest ever recorded </a:t>
            </a:r>
          </a:p>
          <a:p>
            <a:pPr lvl="1"/>
            <a:r>
              <a:rPr lang="en-US" sz="2200" dirty="0" smtClean="0"/>
              <a:t>(Death Valley &amp; El </a:t>
            </a:r>
            <a:r>
              <a:rPr lang="en-US" sz="2200" dirty="0" err="1" smtClean="0"/>
              <a:t>Azizia</a:t>
            </a:r>
            <a:r>
              <a:rPr lang="en-US" sz="2200" dirty="0" smtClean="0"/>
              <a:t> (north Africa))</a:t>
            </a:r>
          </a:p>
          <a:p>
            <a:r>
              <a:rPr lang="en-US" sz="2400" dirty="0"/>
              <a:t>-</a:t>
            </a:r>
            <a:r>
              <a:rPr lang="en-US" sz="2400" dirty="0" smtClean="0"/>
              <a:t>136°F (coincidentally) was the coldest </a:t>
            </a:r>
          </a:p>
          <a:p>
            <a:pPr lvl="1"/>
            <a:r>
              <a:rPr lang="en-US" sz="2200" dirty="0" smtClean="0"/>
              <a:t>(Antarctica)</a:t>
            </a:r>
          </a:p>
          <a:p>
            <a:r>
              <a:rPr lang="en-US" sz="2400" dirty="0" smtClean="0"/>
              <a:t>But each day temperatures fluctuate within ranges and these are quite different depending on where you are…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55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753082"/>
          </a:xfrm>
        </p:spPr>
        <p:txBody>
          <a:bodyPr/>
          <a:lstStyle/>
          <a:p>
            <a:r>
              <a:rPr lang="en-US" dirty="0" smtClean="0"/>
              <a:t>Latitude’s effect on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1"/>
            <a:ext cx="4076500" cy="52996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Location obviously affects temperature.</a:t>
            </a:r>
          </a:p>
          <a:p>
            <a:r>
              <a:rPr lang="en-US" dirty="0" smtClean="0"/>
              <a:t>Longitude: is a east-west measurement that does not affect temperature directly.</a:t>
            </a:r>
          </a:p>
          <a:p>
            <a:r>
              <a:rPr lang="en-US" dirty="0" smtClean="0"/>
              <a:t>Latitude: is the distance from the equator.</a:t>
            </a:r>
          </a:p>
          <a:p>
            <a:r>
              <a:rPr lang="en-US" sz="2400" dirty="0" smtClean="0"/>
              <a:t>The </a:t>
            </a:r>
            <a:r>
              <a:rPr lang="en-US" sz="2400" b="1" u="sng" dirty="0" smtClean="0"/>
              <a:t>farther</a:t>
            </a:r>
            <a:r>
              <a:rPr lang="en-US" sz="2400" dirty="0" smtClean="0"/>
              <a:t> you move NORTH AND SOUTH from the equator the </a:t>
            </a:r>
            <a:r>
              <a:rPr lang="en-US" sz="2400" b="1" u="sng" dirty="0" smtClean="0"/>
              <a:t>colder</a:t>
            </a:r>
            <a:r>
              <a:rPr lang="en-US" sz="2400" dirty="0" smtClean="0"/>
              <a:t> it is on average because the amount of direct </a:t>
            </a:r>
            <a:r>
              <a:rPr lang="en-US" sz="2400" b="1" u="sng" dirty="0" smtClean="0"/>
              <a:t>sunlight</a:t>
            </a:r>
            <a:r>
              <a:rPr lang="en-US" sz="2400" dirty="0" smtClean="0"/>
              <a:t> energy </a:t>
            </a:r>
            <a:r>
              <a:rPr lang="en-US" sz="2400" b="1" u="sng" dirty="0" smtClean="0"/>
              <a:t>decreases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7280" y="1371601"/>
            <a:ext cx="5026722" cy="39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case this doesn’t make sense…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4" y="1846393"/>
            <a:ext cx="8891633" cy="39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31" y="530836"/>
            <a:ext cx="7773338" cy="821975"/>
          </a:xfrm>
        </p:spPr>
        <p:txBody>
          <a:bodyPr/>
          <a:lstStyle/>
          <a:p>
            <a:r>
              <a:rPr lang="en-US" dirty="0" smtClean="0"/>
              <a:t>location’s effect on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240077"/>
            <a:ext cx="8712200" cy="54362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Location: where exactly is the region of interest with respect to its proximity to…</a:t>
            </a:r>
          </a:p>
          <a:p>
            <a:r>
              <a:rPr lang="en-US" sz="2400" u="sng" dirty="0" smtClean="0"/>
              <a:t>Near The center of land masses</a:t>
            </a:r>
          </a:p>
          <a:p>
            <a:pPr lvl="1"/>
            <a:r>
              <a:rPr lang="en-US" sz="2000" dirty="0" smtClean="0"/>
              <a:t>Tend to have </a:t>
            </a:r>
            <a:r>
              <a:rPr lang="en-US" sz="2000" b="1" dirty="0" smtClean="0"/>
              <a:t>wider</a:t>
            </a:r>
            <a:r>
              <a:rPr lang="en-US" sz="2000" dirty="0" smtClean="0"/>
              <a:t> ranges of temperature between </a:t>
            </a:r>
            <a:r>
              <a:rPr lang="en-US" sz="2000" b="1" dirty="0" smtClean="0"/>
              <a:t>seasons</a:t>
            </a:r>
            <a:r>
              <a:rPr lang="en-US" sz="2000" dirty="0" smtClean="0"/>
              <a:t> as well as </a:t>
            </a:r>
            <a:r>
              <a:rPr lang="en-US" sz="2000" b="1" dirty="0" smtClean="0"/>
              <a:t>day &amp; night</a:t>
            </a:r>
            <a:r>
              <a:rPr lang="en-US" sz="2000" dirty="0" smtClean="0"/>
              <a:t>.</a:t>
            </a:r>
          </a:p>
          <a:p>
            <a:r>
              <a:rPr lang="en-US" sz="2400" u="sng" dirty="0" smtClean="0"/>
              <a:t>Near Large bodies of water</a:t>
            </a:r>
          </a:p>
          <a:p>
            <a:pPr lvl="1"/>
            <a:r>
              <a:rPr lang="en-US" sz="2000" dirty="0" smtClean="0"/>
              <a:t>Tend to have </a:t>
            </a:r>
            <a:r>
              <a:rPr lang="en-US" sz="2000" b="1" dirty="0" smtClean="0"/>
              <a:t>milder</a:t>
            </a:r>
            <a:r>
              <a:rPr lang="en-US" sz="2000" dirty="0" smtClean="0"/>
              <a:t> temperatures within a </a:t>
            </a:r>
            <a:r>
              <a:rPr lang="en-US" sz="2000" b="1" dirty="0" smtClean="0"/>
              <a:t>smaller</a:t>
            </a:r>
            <a:r>
              <a:rPr lang="en-US" sz="2000" dirty="0" smtClean="0"/>
              <a:t> range during different seasons and day &amp; night</a:t>
            </a:r>
          </a:p>
          <a:p>
            <a:r>
              <a:rPr lang="en-US" sz="2400" dirty="0" smtClean="0"/>
              <a:t>Proximity to Mountain ranges</a:t>
            </a:r>
          </a:p>
          <a:p>
            <a:pPr lvl="1"/>
            <a:r>
              <a:rPr lang="en-US" sz="2000" dirty="0" smtClean="0"/>
              <a:t>Mountains cause </a:t>
            </a:r>
            <a:r>
              <a:rPr lang="en-US" sz="2000" b="1" dirty="0" smtClean="0"/>
              <a:t>rapid</a:t>
            </a:r>
            <a:r>
              <a:rPr lang="en-US" sz="2000" dirty="0" smtClean="0"/>
              <a:t> changes in </a:t>
            </a:r>
            <a:r>
              <a:rPr lang="en-US" sz="2000" b="1" dirty="0" smtClean="0"/>
              <a:t>altitude</a:t>
            </a:r>
            <a:r>
              <a:rPr lang="en-US" sz="2000" dirty="0" smtClean="0"/>
              <a:t>, which affects </a:t>
            </a:r>
            <a:r>
              <a:rPr lang="en-US" sz="2000" b="1" dirty="0" smtClean="0"/>
              <a:t>temperatures </a:t>
            </a:r>
            <a:r>
              <a:rPr lang="en-US" sz="2000" dirty="0" smtClean="0"/>
              <a:t>and</a:t>
            </a:r>
            <a:r>
              <a:rPr lang="en-US" sz="2000" b="1" dirty="0" smtClean="0"/>
              <a:t> pressure</a:t>
            </a:r>
            <a:r>
              <a:rPr lang="en-US" sz="20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474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1146781"/>
          </a:xfrm>
        </p:spPr>
        <p:txBody>
          <a:bodyPr/>
          <a:lstStyle/>
          <a:p>
            <a:r>
              <a:rPr lang="en-US" dirty="0"/>
              <a:t>location’s affect on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3941" y="1513747"/>
            <a:ext cx="7772870" cy="1303150"/>
          </a:xfrm>
        </p:spPr>
        <p:txBody>
          <a:bodyPr/>
          <a:lstStyle/>
          <a:p>
            <a:r>
              <a:rPr lang="en-US" dirty="0"/>
              <a:t>Mountain </a:t>
            </a:r>
            <a:r>
              <a:rPr lang="en-US" dirty="0" smtClean="0"/>
              <a:t>ranges: Regions</a:t>
            </a:r>
            <a:endParaRPr lang="en-US" dirty="0"/>
          </a:p>
          <a:p>
            <a:pPr lvl="1"/>
            <a:r>
              <a:rPr lang="en-US" dirty="0"/>
              <a:t>Windward side: the side </a:t>
            </a:r>
            <a:r>
              <a:rPr lang="en-US" b="1" dirty="0"/>
              <a:t>facing</a:t>
            </a:r>
            <a:r>
              <a:rPr lang="en-US" dirty="0"/>
              <a:t> the body of water.</a:t>
            </a:r>
          </a:p>
          <a:p>
            <a:pPr lvl="1"/>
            <a:r>
              <a:rPr lang="en-US" dirty="0"/>
              <a:t>Leeward: the side facing </a:t>
            </a:r>
            <a:r>
              <a:rPr lang="en-US" b="1" dirty="0"/>
              <a:t>away</a:t>
            </a:r>
            <a:r>
              <a:rPr lang="en-US" dirty="0"/>
              <a:t> from the water.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564" y="2816896"/>
            <a:ext cx="8534400" cy="4505325"/>
            <a:chOff x="304564" y="2816896"/>
            <a:chExt cx="8534400" cy="45053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564" y="2816896"/>
              <a:ext cx="8534400" cy="4505325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04564" y="3225800"/>
              <a:ext cx="1625836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Windward</a:t>
              </a:r>
            </a:p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Side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602824" y="3164746"/>
              <a:ext cx="1625836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Leeward</a:t>
              </a:r>
            </a:p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Side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9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549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current’s affect on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0200" y="1168401"/>
            <a:ext cx="8470900" cy="545668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Currents are naturally created because of the changes in temperature and pressure in different regions.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KEEP IN MIND: COLDER AIR IS </a:t>
            </a:r>
            <a:r>
              <a:rPr lang="en-US" sz="2400" b="1" u="sng" dirty="0" smtClean="0"/>
              <a:t>PULLED</a:t>
            </a:r>
            <a:r>
              <a:rPr lang="en-US" sz="2400" dirty="0" smtClean="0"/>
              <a:t> TOWARD WARMER AIR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Because of the </a:t>
            </a:r>
            <a:r>
              <a:rPr lang="en-US" sz="2400" b="1" u="sng" dirty="0" smtClean="0"/>
              <a:t>rotation</a:t>
            </a:r>
            <a:r>
              <a:rPr lang="en-US" sz="2400" dirty="0" smtClean="0"/>
              <a:t> of the earth and the nature of </a:t>
            </a:r>
            <a:r>
              <a:rPr lang="en-US" sz="2400" b="1" u="sng" dirty="0" smtClean="0"/>
              <a:t>temperature</a:t>
            </a:r>
            <a:r>
              <a:rPr lang="en-US" sz="2400" dirty="0" smtClean="0"/>
              <a:t> distribution, air and water are being heated and cooled at </a:t>
            </a:r>
            <a:r>
              <a:rPr lang="en-US" sz="2400" b="1" u="sng" dirty="0" smtClean="0"/>
              <a:t>different</a:t>
            </a:r>
            <a:r>
              <a:rPr lang="en-US" sz="2400" b="1" dirty="0" smtClean="0"/>
              <a:t> </a:t>
            </a:r>
            <a:r>
              <a:rPr lang="en-US" sz="2400" dirty="0" smtClean="0"/>
              <a:t>times</a:t>
            </a:r>
            <a:r>
              <a:rPr lang="en-US" sz="2400" b="1" dirty="0" smtClean="0"/>
              <a:t> </a:t>
            </a:r>
            <a:r>
              <a:rPr lang="en-US" sz="2400" dirty="0" smtClean="0"/>
              <a:t>causing a constant churning of air and water.</a:t>
            </a:r>
          </a:p>
          <a:p>
            <a:pPr lvl="1">
              <a:spcBef>
                <a:spcPts val="600"/>
              </a:spcBef>
            </a:pPr>
            <a:r>
              <a:rPr lang="en-US" sz="2200" dirty="0" smtClean="0"/>
              <a:t>These affect temperatures around the globe.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There are two main currents we are concerned about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 affect of Ocean currents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The affect of Wind currents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2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344491"/>
            <a:ext cx="7773338" cy="4175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Ocean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528" y="762000"/>
            <a:ext cx="8798944" cy="224424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There are two important considerations when looking at the differences in the temperatures around the earth SINCE water FLOWS ALSO affect temperatures.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Water takes </a:t>
            </a:r>
            <a:r>
              <a:rPr lang="en-US" b="1" u="sng" dirty="0" smtClean="0"/>
              <a:t>longer</a:t>
            </a:r>
            <a:r>
              <a:rPr lang="en-US" dirty="0" smtClean="0"/>
              <a:t> to change temperature than land (high heat capacity)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Warm </a:t>
            </a:r>
            <a:r>
              <a:rPr lang="en-US" b="1" u="sng" dirty="0" smtClean="0"/>
              <a:t>rises</a:t>
            </a:r>
            <a:r>
              <a:rPr lang="en-US" dirty="0" smtClean="0"/>
              <a:t> (AND EXPANDS) and cold </a:t>
            </a:r>
            <a:r>
              <a:rPr lang="en-US" b="1" u="sng" dirty="0" smtClean="0"/>
              <a:t>drops</a:t>
            </a:r>
            <a:r>
              <a:rPr lang="en-US" b="1" dirty="0" smtClean="0"/>
              <a:t> (</a:t>
            </a:r>
            <a:r>
              <a:rPr lang="en-US" dirty="0" smtClean="0"/>
              <a:t>AND CONTRACTS</a:t>
            </a:r>
            <a:r>
              <a:rPr lang="en-US" b="1" dirty="0" smtClean="0"/>
              <a:t>)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This creates the ocean currents that help churn uneven temperatures.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99752" l="10000" r="100000"/>
                    </a14:imgEffect>
                  </a14:imgLayer>
                </a14:imgProps>
              </a:ext>
            </a:extLst>
          </a:blip>
          <a:srcRect l="11370" t="8312" b="6844"/>
          <a:stretch/>
        </p:blipFill>
        <p:spPr>
          <a:xfrm>
            <a:off x="591939" y="2862522"/>
            <a:ext cx="7960122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6627" r="76823" b="75915"/>
          <a:stretch/>
        </p:blipFill>
        <p:spPr>
          <a:xfrm>
            <a:off x="0" y="6156542"/>
            <a:ext cx="1766170" cy="67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Factors influencing 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2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6" y="1558370"/>
            <a:ext cx="8879458" cy="437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11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57" y="346411"/>
            <a:ext cx="7773338" cy="765782"/>
          </a:xfrm>
        </p:spPr>
        <p:txBody>
          <a:bodyPr/>
          <a:lstStyle/>
          <a:p>
            <a:r>
              <a:rPr lang="en-US" dirty="0" smtClean="0"/>
              <a:t>The Effect of wind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023" y="1282700"/>
            <a:ext cx="8885207" cy="19367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Wind is the horizontal movement of air.</a:t>
            </a:r>
          </a:p>
          <a:p>
            <a:r>
              <a:rPr lang="en-US" dirty="0" smtClean="0"/>
              <a:t>Wind is caused by differences in air pressure.</a:t>
            </a:r>
          </a:p>
          <a:p>
            <a:r>
              <a:rPr lang="en-US" dirty="0" smtClean="0"/>
              <a:t>Higher temperatures produces air expansion and lower pressure, causing air molecules to expand and become less dense.</a:t>
            </a:r>
          </a:p>
          <a:p>
            <a:r>
              <a:rPr lang="en-US" dirty="0" smtClean="0"/>
              <a:t>Cold is the opposite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" y="3560464"/>
            <a:ext cx="337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 GENERAL, </a:t>
            </a:r>
            <a:r>
              <a:rPr lang="en-US" sz="2400" u="sng" dirty="0" smtClean="0"/>
              <a:t>AIR TRAVELS AS WIND FROM COOLER, HIGH DENSITY AND PRESSURE REGIONS TO WARMER, LOW DENSITY AND PRESSURE REGIONS.</a:t>
            </a:r>
            <a:endParaRPr lang="en-US" sz="2400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3638550" y="3219449"/>
            <a:ext cx="5505450" cy="3333750"/>
            <a:chOff x="3638550" y="3219449"/>
            <a:chExt cx="5505450" cy="3333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38550" y="3219449"/>
              <a:ext cx="5505450" cy="333375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5334000" y="5727700"/>
              <a:ext cx="2400300" cy="48463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WIND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48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381" y="305369"/>
            <a:ext cx="7773338" cy="730127"/>
          </a:xfrm>
        </p:spPr>
        <p:txBody>
          <a:bodyPr/>
          <a:lstStyle/>
          <a:p>
            <a:r>
              <a:rPr lang="en-US" dirty="0" smtClean="0"/>
              <a:t>Wind’s </a:t>
            </a:r>
            <a:r>
              <a:rPr lang="en-US" dirty="0"/>
              <a:t>affect on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196247"/>
            <a:ext cx="8572500" cy="192011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Land heats faster than water, which creates…</a:t>
            </a:r>
          </a:p>
          <a:p>
            <a:pPr>
              <a:spcBef>
                <a:spcPts val="0"/>
              </a:spcBef>
            </a:pPr>
            <a:r>
              <a:rPr lang="en-US" sz="2200" b="1" u="sng" dirty="0" smtClean="0"/>
              <a:t>Sea breeze</a:t>
            </a:r>
            <a:r>
              <a:rPr lang="en-US" sz="2200" u="sng" dirty="0" smtClean="0"/>
              <a:t>: </a:t>
            </a:r>
            <a:r>
              <a:rPr lang="en-US" sz="2200" dirty="0" smtClean="0"/>
              <a:t>When the WARMER air above the </a:t>
            </a:r>
            <a:r>
              <a:rPr lang="en-US" sz="2200" b="1" dirty="0" smtClean="0"/>
              <a:t>land</a:t>
            </a:r>
            <a:r>
              <a:rPr lang="en-US" sz="2200" dirty="0" smtClean="0"/>
              <a:t> expands, it sucks </a:t>
            </a:r>
            <a:r>
              <a:rPr lang="en-US" sz="2200" b="1" dirty="0" smtClean="0"/>
              <a:t>cooler</a:t>
            </a:r>
            <a:r>
              <a:rPr lang="en-US" sz="2200" dirty="0" smtClean="0"/>
              <a:t> air FROM the nearby </a:t>
            </a:r>
            <a:r>
              <a:rPr lang="en-US" sz="2200" b="1" dirty="0" smtClean="0"/>
              <a:t>water</a:t>
            </a:r>
            <a:r>
              <a:rPr lang="en-US" sz="2200" dirty="0" smtClean="0"/>
              <a:t> into land.</a:t>
            </a:r>
          </a:p>
          <a:p>
            <a:pPr>
              <a:spcBef>
                <a:spcPts val="0"/>
              </a:spcBef>
            </a:pPr>
            <a:r>
              <a:rPr lang="en-US" sz="2200" b="1" u="sng" dirty="0" smtClean="0"/>
              <a:t>Land Breeze</a:t>
            </a:r>
            <a:r>
              <a:rPr lang="en-US" sz="2200" u="sng" dirty="0" smtClean="0"/>
              <a:t>: </a:t>
            </a:r>
            <a:r>
              <a:rPr lang="en-US" sz="2200" dirty="0" smtClean="0"/>
              <a:t>When the sun sets, the land </a:t>
            </a:r>
            <a:r>
              <a:rPr lang="en-US" sz="2200" b="1" dirty="0" smtClean="0"/>
              <a:t>cools</a:t>
            </a:r>
            <a:r>
              <a:rPr lang="en-US" sz="2200" dirty="0" smtClean="0"/>
              <a:t> faster than the sea so the air gets sucked back out to the </a:t>
            </a:r>
            <a:r>
              <a:rPr lang="en-US" sz="2200" b="1" dirty="0" smtClean="0"/>
              <a:t>warmer</a:t>
            </a:r>
            <a:r>
              <a:rPr lang="en-US" sz="2200" dirty="0" smtClean="0"/>
              <a:t> sea.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5" name="Picture 8" descr="CH24_09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6" b="-1"/>
          <a:stretch/>
        </p:blipFill>
        <p:spPr bwMode="auto">
          <a:xfrm>
            <a:off x="179735" y="3144033"/>
            <a:ext cx="4178300" cy="34743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9" descr="CH24_0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35" y="3149700"/>
            <a:ext cx="4648200" cy="34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31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50997"/>
            <a:ext cx="7773338" cy="882478"/>
          </a:xfrm>
        </p:spPr>
        <p:txBody>
          <a:bodyPr/>
          <a:lstStyle/>
          <a:p>
            <a:r>
              <a:rPr lang="en-US" dirty="0" smtClean="0"/>
              <a:t>Global Winds</a:t>
            </a:r>
            <a:endParaRPr lang="en-US" dirty="0"/>
          </a:p>
        </p:txBody>
      </p:sp>
      <p:pic>
        <p:nvPicPr>
          <p:cNvPr id="4" name="Picture 11" descr="CH24_0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" b="99385" l="800" r="99840">
                        <a14:foregroundMark x1="66240" y1="4308" x2="63360" y2="4000"/>
                        <a14:foregroundMark x1="70720" y1="3385" x2="63840" y2="1385"/>
                        <a14:foregroundMark x1="60480" y1="1692" x2="61120" y2="2923"/>
                        <a14:foregroundMark x1="72160" y1="4615" x2="70720" y2="5385"/>
                        <a14:foregroundMark x1="69440" y1="14308" x2="63360" y2="1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45" y="1133475"/>
            <a:ext cx="4935255" cy="51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7802" y="1133474"/>
            <a:ext cx="4394198" cy="5301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342900" algn="l"/>
                <a:tab pos="685800" algn="l"/>
                <a:tab pos="2743200" algn="l"/>
                <a:tab pos="3086100" algn="l"/>
                <a:tab pos="3543300" algn="l"/>
              </a:tabLst>
            </a:pPr>
            <a:r>
              <a:rPr lang="en-US" altLang="en-US" sz="2400" dirty="0" smtClean="0"/>
              <a:t>Study the figure at the right. Notice the different belts of global winds on Earth’s surface. </a:t>
            </a:r>
          </a:p>
          <a:p>
            <a:pPr marL="457200" indent="-457200">
              <a:buFontTx/>
              <a:buAutoNum type="arabicPeriod"/>
              <a:tabLst>
                <a:tab pos="342900" algn="l"/>
                <a:tab pos="685800" algn="l"/>
                <a:tab pos="2743200" algn="l"/>
                <a:tab pos="3086100" algn="l"/>
                <a:tab pos="3543300" algn="l"/>
              </a:tabLst>
            </a:pPr>
            <a:r>
              <a:rPr lang="en-US" altLang="en-US" sz="2400" dirty="0" smtClean="0"/>
              <a:t>Why do you think that the global winds curve?</a:t>
            </a:r>
          </a:p>
          <a:p>
            <a:pPr marL="457200" indent="-457200">
              <a:buFontTx/>
              <a:buAutoNum type="arabicPeriod"/>
              <a:tabLst>
                <a:tab pos="342900" algn="l"/>
                <a:tab pos="685800" algn="l"/>
                <a:tab pos="2743200" algn="l"/>
                <a:tab pos="3086100" algn="l"/>
                <a:tab pos="3543300" algn="l"/>
              </a:tabLst>
            </a:pPr>
            <a:r>
              <a:rPr lang="en-US" altLang="en-US" sz="2400" dirty="0" smtClean="0"/>
              <a:t>If a rocket left Earth at the North Pole, what direction would it travel over Earth’s surface as it approached the Equator? 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14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806" y="273922"/>
            <a:ext cx="7773338" cy="859553"/>
          </a:xfrm>
        </p:spPr>
        <p:txBody>
          <a:bodyPr/>
          <a:lstStyle/>
          <a:p>
            <a:r>
              <a:rPr lang="en-US" dirty="0" smtClean="0"/>
              <a:t>Prevailing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133474"/>
            <a:ext cx="4396636" cy="5724525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prevailing </a:t>
            </a:r>
            <a:r>
              <a:rPr lang="en-US" u="sng" dirty="0" smtClean="0"/>
              <a:t>winds (also called Global winds) are those that consistently blow over long distances in a </a:t>
            </a:r>
            <a:r>
              <a:rPr lang="en-US" b="1" u="sng" dirty="0" smtClean="0"/>
              <a:t>specific</a:t>
            </a:r>
            <a:r>
              <a:rPr lang="en-US" u="sng" dirty="0" smtClean="0"/>
              <a:t> direction.</a:t>
            </a:r>
          </a:p>
          <a:p>
            <a:r>
              <a:rPr lang="en-US" dirty="0" smtClean="0"/>
              <a:t>Caused by the unequal heating and cooling and the Coriolis effect.</a:t>
            </a:r>
          </a:p>
          <a:p>
            <a:r>
              <a:rPr lang="en-US" u="sng" dirty="0" smtClean="0"/>
              <a:t>The Coriolis effect: the </a:t>
            </a:r>
            <a:r>
              <a:rPr lang="en-US" b="1" u="sng" dirty="0" smtClean="0"/>
              <a:t>curving</a:t>
            </a:r>
            <a:r>
              <a:rPr lang="en-US" u="sng" dirty="0" smtClean="0"/>
              <a:t> effect that the Earth’s </a:t>
            </a:r>
            <a:r>
              <a:rPr lang="en-US" b="1" u="sng" dirty="0" smtClean="0"/>
              <a:t>rotation</a:t>
            </a:r>
            <a:r>
              <a:rPr lang="en-US" u="sng" dirty="0" smtClean="0"/>
              <a:t> has on all </a:t>
            </a:r>
            <a:r>
              <a:rPr lang="en-US" b="1" u="sng" dirty="0" smtClean="0"/>
              <a:t>free-moving</a:t>
            </a:r>
            <a:r>
              <a:rPr lang="en-US" u="sng" dirty="0" smtClean="0"/>
              <a:t> objects</a:t>
            </a:r>
            <a:r>
              <a:rPr lang="en-US" u="sng" dirty="0"/>
              <a:t> </a:t>
            </a:r>
            <a:r>
              <a:rPr lang="en-US" u="sng" dirty="0" smtClean="0"/>
              <a:t>(not on the ground).</a:t>
            </a:r>
          </a:p>
          <a:p>
            <a:r>
              <a:rPr lang="en-US" dirty="0" smtClean="0"/>
              <a:t>The Coriolis effect combined with differences in pressures contributes to the consistency of the prevailing winds.</a:t>
            </a:r>
            <a:endParaRPr lang="en-US" dirty="0"/>
          </a:p>
        </p:txBody>
      </p:sp>
      <p:pic>
        <p:nvPicPr>
          <p:cNvPr id="4" name="Picture 11" descr="CH24_0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8" b="99385" l="800" r="99840">
                        <a14:foregroundMark x1="66240" y1="4308" x2="63360" y2="4000"/>
                        <a14:foregroundMark x1="70720" y1="3385" x2="63840" y2="1385"/>
                        <a14:foregroundMark x1="60480" y1="1692" x2="61120" y2="2923"/>
                        <a14:foregroundMark x1="72160" y1="4615" x2="70720" y2="5385"/>
                        <a14:foregroundMark x1="69440" y1="14308" x2="63360" y2="19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745" y="1133475"/>
            <a:ext cx="4935255" cy="513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H24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03" y="0"/>
            <a:ext cx="8558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2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676882"/>
          </a:xfrm>
        </p:spPr>
        <p:txBody>
          <a:bodyPr/>
          <a:lstStyle/>
          <a:p>
            <a:r>
              <a:rPr lang="en-US" dirty="0" smtClean="0"/>
              <a:t>altitude’s affect on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95400"/>
            <a:ext cx="7772870" cy="1854199"/>
          </a:xfrm>
        </p:spPr>
        <p:txBody>
          <a:bodyPr>
            <a:normAutofit/>
          </a:bodyPr>
          <a:lstStyle/>
          <a:p>
            <a:r>
              <a:rPr lang="en-US" u="sng" dirty="0" smtClean="0"/>
              <a:t>Altitude: the </a:t>
            </a:r>
            <a:r>
              <a:rPr lang="en-US" b="1" u="sng" dirty="0" smtClean="0"/>
              <a:t>height</a:t>
            </a:r>
            <a:r>
              <a:rPr lang="en-US" u="sng" dirty="0" smtClean="0"/>
              <a:t> above an object, usually sea level.</a:t>
            </a:r>
          </a:p>
          <a:p>
            <a:r>
              <a:rPr lang="en-US" dirty="0" smtClean="0"/>
              <a:t>ELEVATION </a:t>
            </a:r>
            <a:r>
              <a:rPr lang="en-US" dirty="0"/>
              <a:t>is always in reference to sea </a:t>
            </a:r>
            <a:r>
              <a:rPr lang="en-US" dirty="0" smtClean="0"/>
              <a:t>level</a:t>
            </a:r>
          </a:p>
          <a:p>
            <a:r>
              <a:rPr lang="en-US" u="sng" dirty="0" smtClean="0"/>
              <a:t>AS WE INCREASE </a:t>
            </a:r>
            <a:r>
              <a:rPr lang="en-US" b="1" u="sng" dirty="0" smtClean="0"/>
              <a:t>ALTITUDE</a:t>
            </a:r>
            <a:r>
              <a:rPr lang="en-US" u="sng" dirty="0" smtClean="0"/>
              <a:t> THROUGH THE </a:t>
            </a:r>
            <a:r>
              <a:rPr lang="en-US" u="sng" dirty="0" smtClean="0"/>
              <a:t>Troposphere</a:t>
            </a:r>
            <a:r>
              <a:rPr lang="en-US" dirty="0" smtClean="0"/>
              <a:t>,</a:t>
            </a:r>
            <a:r>
              <a:rPr lang="en-US" u="sng" dirty="0" smtClean="0"/>
              <a:t> </a:t>
            </a:r>
            <a:r>
              <a:rPr lang="en-US" u="sng" dirty="0" smtClean="0"/>
              <a:t>temperature </a:t>
            </a:r>
            <a:r>
              <a:rPr lang="en-US" b="1" u="sng" dirty="0" smtClean="0"/>
              <a:t>decreases</a:t>
            </a:r>
            <a:r>
              <a:rPr lang="en-US" u="sng" dirty="0" smtClean="0"/>
              <a:t> because of lower air </a:t>
            </a:r>
            <a:r>
              <a:rPr lang="en-US" b="1" u="sng" dirty="0" smtClean="0"/>
              <a:t>pressure</a:t>
            </a:r>
            <a:r>
              <a:rPr lang="en-US" u="sng" dirty="0" smtClean="0"/>
              <a:t>.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3038835"/>
            <a:ext cx="7042212" cy="36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2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67433"/>
          </a:xfrm>
        </p:spPr>
        <p:txBody>
          <a:bodyPr/>
          <a:lstStyle/>
          <a:p>
            <a:r>
              <a:rPr lang="en-US" dirty="0" smtClean="0"/>
              <a:t>Latitude’s effect on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85951"/>
            <a:ext cx="7772870" cy="39052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Precipitation is water falling back to Earth in the form of rain, fog, sleet, or snow.</a:t>
            </a:r>
          </a:p>
          <a:p>
            <a:r>
              <a:rPr lang="en-US" sz="2400" dirty="0" smtClean="0"/>
              <a:t>Latitude: the distance from the equator.</a:t>
            </a:r>
          </a:p>
          <a:p>
            <a:r>
              <a:rPr lang="en-US" sz="2400" u="sng" dirty="0" smtClean="0"/>
              <a:t>In general, Low </a:t>
            </a:r>
            <a:r>
              <a:rPr lang="en-US" sz="2400" b="1" u="sng" dirty="0" smtClean="0"/>
              <a:t>pressure</a:t>
            </a:r>
            <a:r>
              <a:rPr lang="en-US" sz="2400" u="sng" dirty="0" smtClean="0"/>
              <a:t> areas exist at the 0° and 60°North and South generally produce </a:t>
            </a:r>
            <a:r>
              <a:rPr lang="en-US" sz="2400" b="1" u="sng" dirty="0" smtClean="0"/>
              <a:t>heavy</a:t>
            </a:r>
            <a:r>
              <a:rPr lang="en-US" sz="2400" u="sng" dirty="0" smtClean="0"/>
              <a:t> precipitation.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5032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746819"/>
          </a:xfrm>
        </p:spPr>
        <p:txBody>
          <a:bodyPr/>
          <a:lstStyle/>
          <a:p>
            <a:r>
              <a:rPr lang="en-US" dirty="0" smtClean="0"/>
              <a:t>location’s effect on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5989" y="1453019"/>
            <a:ext cx="8279704" cy="93458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One of the most important affects on precipitation is location.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17" y="2475282"/>
            <a:ext cx="4265083" cy="2559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5989" y="2387600"/>
            <a:ext cx="4572000" cy="4780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400" u="sng" cap="all" dirty="0">
                <a:solidFill>
                  <a:prstClr val="black"/>
                </a:solidFill>
              </a:rPr>
              <a:t>Locations near the </a:t>
            </a:r>
            <a:r>
              <a:rPr lang="en-US" sz="2400" b="1" u="sng" cap="all" dirty="0">
                <a:solidFill>
                  <a:prstClr val="black"/>
                </a:solidFill>
              </a:rPr>
              <a:t>center</a:t>
            </a:r>
            <a:r>
              <a:rPr lang="en-US" sz="2400" u="sng" cap="all" dirty="0">
                <a:solidFill>
                  <a:prstClr val="black"/>
                </a:solidFill>
              </a:rPr>
              <a:t> of a large land mass tend to have </a:t>
            </a:r>
            <a:r>
              <a:rPr lang="en-US" sz="2400" b="1" u="sng" cap="all" dirty="0">
                <a:solidFill>
                  <a:prstClr val="black"/>
                </a:solidFill>
              </a:rPr>
              <a:t>drier</a:t>
            </a:r>
            <a:r>
              <a:rPr lang="en-US" sz="2400" u="sng" cap="all" dirty="0">
                <a:solidFill>
                  <a:prstClr val="black"/>
                </a:solidFill>
              </a:rPr>
              <a:t> climates.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400" u="sng" cap="all" dirty="0">
                <a:solidFill>
                  <a:prstClr val="black"/>
                </a:solidFill>
              </a:rPr>
              <a:t>Locations near large bodies of water tend to have </a:t>
            </a:r>
            <a:r>
              <a:rPr lang="en-US" sz="2400" b="1" u="sng" cap="all" dirty="0">
                <a:solidFill>
                  <a:prstClr val="black"/>
                </a:solidFill>
              </a:rPr>
              <a:t>higher</a:t>
            </a:r>
            <a:r>
              <a:rPr lang="en-US" sz="2400" u="sng" cap="all" dirty="0">
                <a:solidFill>
                  <a:prstClr val="black"/>
                </a:solidFill>
              </a:rPr>
              <a:t> than average precipitation, especially on the </a:t>
            </a:r>
            <a:r>
              <a:rPr lang="en-US" sz="2400" b="1" u="sng" cap="all" dirty="0">
                <a:solidFill>
                  <a:prstClr val="black"/>
                </a:solidFill>
              </a:rPr>
              <a:t>leeward</a:t>
            </a:r>
            <a:r>
              <a:rPr lang="en-US" sz="2400" u="sng" cap="all" dirty="0">
                <a:solidFill>
                  <a:prstClr val="black"/>
                </a:solidFill>
              </a:rPr>
              <a:t> (downwind) side of a body of water.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 sz="24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43582"/>
          </a:xfrm>
        </p:spPr>
        <p:txBody>
          <a:bodyPr/>
          <a:lstStyle/>
          <a:p>
            <a:r>
              <a:rPr lang="en-US" dirty="0" smtClean="0"/>
              <a:t>Terminology…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330" y="1562101"/>
            <a:ext cx="7772870" cy="4673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1. </a:t>
            </a:r>
            <a:r>
              <a:rPr lang="en-US" sz="3200" u="sng" dirty="0" smtClean="0"/>
              <a:t>Weather</a:t>
            </a:r>
            <a:r>
              <a:rPr lang="en-US" sz="3200" dirty="0" smtClean="0"/>
              <a:t> </a:t>
            </a:r>
            <a:r>
              <a:rPr lang="en-US" sz="3200" dirty="0"/>
              <a:t>is defined as…</a:t>
            </a:r>
          </a:p>
          <a:p>
            <a:r>
              <a:rPr lang="en-US" sz="3200" u="sng" dirty="0"/>
              <a:t>The condition of the </a:t>
            </a:r>
            <a:r>
              <a:rPr lang="en-US" sz="3200" u="sng" dirty="0">
                <a:solidFill>
                  <a:srgbClr val="FF0000"/>
                </a:solidFill>
              </a:rPr>
              <a:t>atmosphere</a:t>
            </a:r>
            <a:r>
              <a:rPr lang="en-US" sz="3200" u="sng" dirty="0"/>
              <a:t> at a particular place at a particular time.</a:t>
            </a:r>
          </a:p>
          <a:p>
            <a:pPr marL="0" indent="0">
              <a:buNone/>
            </a:pPr>
            <a:r>
              <a:rPr lang="en-US" sz="3200" dirty="0" smtClean="0"/>
              <a:t>2. What is the </a:t>
            </a:r>
            <a:r>
              <a:rPr lang="en-US" sz="3200" u="sng" dirty="0" smtClean="0"/>
              <a:t>atmosphere</a:t>
            </a:r>
            <a:r>
              <a:rPr lang="en-US" sz="3200" dirty="0" smtClean="0"/>
              <a:t>?</a:t>
            </a:r>
          </a:p>
          <a:p>
            <a:r>
              <a:rPr lang="en-US" sz="3200" dirty="0" smtClean="0"/>
              <a:t>It is </a:t>
            </a:r>
            <a:r>
              <a:rPr lang="en-US" sz="3200" u="sng" dirty="0" smtClean="0"/>
              <a:t>the layer of gases that surrounds the earth, forming a protective barrier between the earth and space.</a:t>
            </a:r>
          </a:p>
          <a:p>
            <a:pPr marL="0" indent="0">
              <a:buNone/>
            </a:pPr>
            <a:r>
              <a:rPr lang="en-US" sz="3200" dirty="0" smtClean="0"/>
              <a:t>3. It is because of our atmosphere that there are conditions suitable for life.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1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95227"/>
          </a:xfrm>
        </p:spPr>
        <p:txBody>
          <a:bodyPr/>
          <a:lstStyle/>
          <a:p>
            <a:r>
              <a:rPr lang="en-US" dirty="0"/>
              <a:t>location’s </a:t>
            </a:r>
            <a:r>
              <a:rPr lang="en-US" dirty="0" smtClean="0"/>
              <a:t>effect </a:t>
            </a:r>
            <a:r>
              <a:rPr lang="en-US" dirty="0"/>
              <a:t>on </a:t>
            </a:r>
            <a:r>
              <a:rPr lang="en-US" dirty="0" smtClean="0"/>
              <a:t>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260" y="1348646"/>
            <a:ext cx="8843376" cy="203232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Mountain </a:t>
            </a:r>
            <a:r>
              <a:rPr lang="en-US" dirty="0" smtClean="0"/>
              <a:t>ranges influence Precipitation as well.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u="sng" dirty="0" smtClean="0"/>
              <a:t>See breezes push cooler Moist air </a:t>
            </a:r>
            <a:r>
              <a:rPr lang="en-US" b="1" u="sng" dirty="0" smtClean="0"/>
              <a:t>upward</a:t>
            </a:r>
            <a:r>
              <a:rPr lang="en-US" u="sng" dirty="0" smtClean="0"/>
              <a:t>, increasing pressure as it rises causing condensation of cooler water vapor and more rain on the </a:t>
            </a:r>
            <a:r>
              <a:rPr lang="en-US" b="1" u="sng" dirty="0" smtClean="0"/>
              <a:t>windward</a:t>
            </a:r>
            <a:r>
              <a:rPr lang="en-US" u="sng" dirty="0" smtClean="0"/>
              <a:t> side, but also drought on the leeward side.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u="sng" dirty="0"/>
              <a:t>Rain Shadow: </a:t>
            </a:r>
            <a:r>
              <a:rPr lang="en-US" u="sng" dirty="0" smtClean="0"/>
              <a:t>a dry </a:t>
            </a:r>
            <a:r>
              <a:rPr lang="en-US" u="sng" dirty="0"/>
              <a:t>area on the </a:t>
            </a:r>
            <a:r>
              <a:rPr lang="en-US" b="1" u="sng" dirty="0"/>
              <a:t>leeward</a:t>
            </a:r>
            <a:r>
              <a:rPr lang="en-US" u="sng" dirty="0"/>
              <a:t> side of a mountainous area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928865" y="3380968"/>
            <a:ext cx="7315202" cy="3483295"/>
            <a:chOff x="928865" y="3380968"/>
            <a:chExt cx="7315202" cy="34832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b="9610"/>
            <a:stretch/>
          </p:blipFill>
          <p:spPr>
            <a:xfrm>
              <a:off x="945332" y="3381524"/>
              <a:ext cx="7298735" cy="3482739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ounded Rectangle 4"/>
            <p:cNvSpPr/>
            <p:nvPr/>
          </p:nvSpPr>
          <p:spPr>
            <a:xfrm>
              <a:off x="928865" y="4164754"/>
              <a:ext cx="1625836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Windward</a:t>
              </a:r>
            </a:p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Side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327252" y="3642396"/>
              <a:ext cx="1625836" cy="914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Leeward</a:t>
              </a:r>
            </a:p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Side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805313" y="4654503"/>
              <a:ext cx="2438754" cy="6535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RAIN SHADOW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158176" y="3380968"/>
              <a:ext cx="2362200" cy="45720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ysClr val="windowText" lastClr="000000"/>
                  </a:solidFill>
                </a:rPr>
                <a:t>RAIN SHOWER</a:t>
              </a:r>
              <a:endParaRPr lang="en-US" sz="2400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8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267433"/>
          </a:xfrm>
        </p:spPr>
        <p:txBody>
          <a:bodyPr/>
          <a:lstStyle/>
          <a:p>
            <a:r>
              <a:rPr lang="en-US" dirty="0" smtClean="0"/>
              <a:t>Latitude’s affect on precipitation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885951"/>
            <a:ext cx="7772870" cy="3905250"/>
          </a:xfrm>
        </p:spPr>
        <p:txBody>
          <a:bodyPr/>
          <a:lstStyle/>
          <a:p>
            <a:r>
              <a:rPr lang="en-US" dirty="0" smtClean="0"/>
              <a:t>Latitude: the distance from the equator.</a:t>
            </a:r>
          </a:p>
          <a:p>
            <a:r>
              <a:rPr lang="en-US" dirty="0" smtClean="0"/>
              <a:t>There are so many variables at this point there is little consistency with regard to how far east or west you travel!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323" y="282616"/>
            <a:ext cx="7773338" cy="706429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1257" y="989045"/>
            <a:ext cx="8677470" cy="539309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 general, keep in </a:t>
            </a:r>
            <a:r>
              <a:rPr lang="en-US" dirty="0" smtClean="0"/>
              <a:t>mind</a:t>
            </a:r>
          </a:p>
          <a:p>
            <a:pPr marL="457200" indent="-457200">
              <a:buAutoNum type="arabicPeriod"/>
            </a:pPr>
            <a:r>
              <a:rPr lang="en-US" dirty="0" smtClean="0"/>
              <a:t>Heat causes expansion (because atoms have more energy and move away from each other more) and decreases pressure</a:t>
            </a:r>
          </a:p>
          <a:p>
            <a:pPr marL="457200" indent="-457200">
              <a:buAutoNum type="arabicPeriod"/>
            </a:pPr>
            <a:r>
              <a:rPr lang="en-US" dirty="0" smtClean="0"/>
              <a:t>Cold causes contraction (because atoms have less energy, slow down, and get closer to each other) and increases pressure</a:t>
            </a:r>
          </a:p>
          <a:p>
            <a:pPr marL="457200" indent="-457200">
              <a:buAutoNum type="arabicPeriod"/>
            </a:pPr>
            <a:r>
              <a:rPr lang="en-US" dirty="0" smtClean="0"/>
              <a:t>Cold tends to move toward </a:t>
            </a:r>
            <a:r>
              <a:rPr lang="en-US" smtClean="0"/>
              <a:t>hot because…</a:t>
            </a:r>
          </a:p>
          <a:p>
            <a:pPr marL="457200" indent="-457200">
              <a:buAutoNum type="arabicPeriod"/>
            </a:pPr>
            <a:r>
              <a:rPr lang="en-US" dirty="0" smtClean="0"/>
              <a:t>Low pressure moves toward high pressure</a:t>
            </a:r>
          </a:p>
          <a:p>
            <a:pPr marL="457200" indent="-457200">
              <a:buAutoNum type="arabicPeriod"/>
            </a:pPr>
            <a:r>
              <a:rPr lang="en-US" dirty="0" smtClean="0"/>
              <a:t>Water tends to hold its temperature better than ground so the farther you move from it the more changes there will be and the more extreme they will be.</a:t>
            </a:r>
            <a:endParaRPr lang="en-US" dirty="0"/>
          </a:p>
          <a:p>
            <a:r>
              <a:rPr lang="en-US" dirty="0" smtClean="0"/>
              <a:t>You have learned some very important factors that affect climate too.</a:t>
            </a:r>
          </a:p>
          <a:p>
            <a:pPr marL="457200" indent="-457200">
              <a:buAutoNum type="arabicPeriod"/>
            </a:pPr>
            <a:r>
              <a:rPr lang="en-US" dirty="0" smtClean="0"/>
              <a:t>Temperature and precipitation are the two most important factors determining climate.</a:t>
            </a:r>
          </a:p>
          <a:p>
            <a:pPr marL="457200" indent="-457200">
              <a:buAutoNum type="arabicPeriod"/>
            </a:pPr>
            <a:r>
              <a:rPr lang="en-US" dirty="0" smtClean="0"/>
              <a:t>Temperature is largely determined by the proximity to water, elevation, and latitude.</a:t>
            </a:r>
          </a:p>
          <a:p>
            <a:pPr marL="457200" indent="-457200">
              <a:buAutoNum type="arabicPeriod"/>
            </a:pPr>
            <a:r>
              <a:rPr lang="en-US" dirty="0" smtClean="0"/>
              <a:t>Precipitation is largely due to proximity, or nearness to water.</a:t>
            </a:r>
          </a:p>
        </p:txBody>
      </p:sp>
    </p:spTree>
    <p:extLst>
      <p:ext uri="{BB962C8B-B14F-4D97-AF65-F5344CB8AC3E}">
        <p14:creationId xmlns:p14="http://schemas.microsoft.com/office/powerpoint/2010/main" val="11014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990826"/>
          </a:xfrm>
        </p:spPr>
        <p:txBody>
          <a:bodyPr/>
          <a:lstStyle/>
          <a:p>
            <a:r>
              <a:rPr lang="en-US" dirty="0" smtClean="0"/>
              <a:t>Atmospheric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1554" y="1609345"/>
            <a:ext cx="5880062" cy="47787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total, the atmosphere…</a:t>
            </a:r>
          </a:p>
          <a:p>
            <a:r>
              <a:rPr lang="en-US" sz="2800" dirty="0" smtClean="0"/>
              <a:t>is composed of the elements nitrogen (78%), oxygen (21%), water vapor (0.02 – 4% what we hear of as humidity), and other gases such as carbon dioxide, methane, and several noble gases.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6" y="1609345"/>
            <a:ext cx="3034328" cy="41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614" y="59719"/>
            <a:ext cx="5939056" cy="8292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Layers of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19614" y="889000"/>
            <a:ext cx="6624386" cy="5969000"/>
          </a:xfrm>
          <a:gradFill>
            <a:gsLst>
              <a:gs pos="0">
                <a:srgbClr val="E4F4F9"/>
              </a:gs>
              <a:gs pos="74000">
                <a:srgbClr val="A3CEEA"/>
              </a:gs>
              <a:gs pos="83000">
                <a:srgbClr val="99C6E6"/>
              </a:gs>
              <a:gs pos="100000">
                <a:srgbClr val="77AEDD"/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Our atmosphere is distributed over 4 distinct layers.</a:t>
            </a:r>
          </a:p>
          <a:p>
            <a:r>
              <a:rPr lang="en-US" sz="2800" u="sng" dirty="0" smtClean="0"/>
              <a:t>We live in the first layer, called the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troposphere</a:t>
            </a:r>
            <a:r>
              <a:rPr lang="en-US" sz="2800" u="sng" dirty="0"/>
              <a:t> </a:t>
            </a:r>
            <a:r>
              <a:rPr lang="en-US" sz="2800" u="sng" dirty="0" smtClean="0"/>
              <a:t>that extends upward about 12km</a:t>
            </a:r>
          </a:p>
          <a:p>
            <a:r>
              <a:rPr lang="en-US" sz="2800" u="sng" dirty="0" smtClean="0"/>
              <a:t>From 12km up to 50 km above that is the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stratosphere</a:t>
            </a:r>
            <a:r>
              <a:rPr lang="en-US" sz="2800" u="sng" dirty="0" smtClean="0"/>
              <a:t>. </a:t>
            </a:r>
          </a:p>
          <a:p>
            <a:r>
              <a:rPr lang="en-US" sz="2800" u="sng" dirty="0" smtClean="0"/>
              <a:t>The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Ozone (0</a:t>
            </a:r>
            <a:r>
              <a:rPr lang="en-US" sz="2800" u="sng" baseline="-250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3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) layer </a:t>
            </a:r>
            <a:r>
              <a:rPr lang="en-US" sz="2800" u="sng" dirty="0" smtClean="0"/>
              <a:t>is contained within the stratosphere.</a:t>
            </a:r>
          </a:p>
          <a:p>
            <a:r>
              <a:rPr lang="en-US" sz="2800" u="sng" dirty="0" smtClean="0"/>
              <a:t>Above that, from 50-80km is the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mesosphere</a:t>
            </a:r>
            <a:r>
              <a:rPr lang="en-US" sz="2800" u="sng" dirty="0" smtClean="0"/>
              <a:t>.</a:t>
            </a:r>
          </a:p>
          <a:p>
            <a:r>
              <a:rPr lang="en-US" sz="2800" u="sng" dirty="0" smtClean="0"/>
              <a:t>The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thermosphere</a:t>
            </a:r>
            <a:r>
              <a:rPr lang="en-US" sz="2800" u="sng" dirty="0" smtClean="0"/>
              <a:t> is above that, from about 80km to outer space.</a:t>
            </a:r>
          </a:p>
          <a:p>
            <a:r>
              <a:rPr lang="en-US" sz="2800" u="sng" dirty="0" smtClean="0"/>
              <a:t>Somewhat overlapping the thermosphere is the </a:t>
            </a:r>
            <a:r>
              <a:rPr lang="en-US" sz="2800" u="sng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ionosphere</a:t>
            </a:r>
            <a:r>
              <a:rPr lang="en-US" sz="2800" u="sng" dirty="0" smtClean="0"/>
              <a:t>, which is a region of charged particles responsible for auroras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Outer space is referred to as the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exosphere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19614" cy="69139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556" y="6407653"/>
            <a:ext cx="2018501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TROPOSPHERE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19618" y="5409592"/>
            <a:ext cx="2080378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cap="all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</a:rPr>
              <a:t>stratosphere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7499" y="4527072"/>
            <a:ext cx="186461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cap="all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</a:rPr>
              <a:t>mesosphere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200" y="3644552"/>
            <a:ext cx="218521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cap="all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</a:rPr>
              <a:t>thermosphere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5516" y="2634912"/>
            <a:ext cx="184858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cap="all" dirty="0">
                <a:ln>
                  <a:solidFill>
                    <a:prstClr val="black"/>
                  </a:solidFill>
                </a:ln>
                <a:solidFill>
                  <a:srgbClr val="7030A0"/>
                </a:solidFill>
              </a:rPr>
              <a:t>ionosphere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2692" y="836829"/>
            <a:ext cx="163423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cap="all" dirty="0">
                <a:ln>
                  <a:solidFill>
                    <a:prstClr val="black"/>
                  </a:solidFill>
                </a:ln>
                <a:solidFill>
                  <a:prstClr val="white">
                    <a:lumMod val="85000"/>
                  </a:prstClr>
                </a:solidFill>
              </a:rPr>
              <a:t>exosphere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uiExpand="1" animBg="1"/>
      <p:bldP spid="7" grpId="0" uiExpand="1" animBg="1"/>
      <p:bldP spid="8" grpId="0" uiExpand="1" animBg="1"/>
      <p:bldP spid="9" grpId="0" uiExpand="1" animBg="1"/>
      <p:bldP spid="10" grpId="0" uiExpan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197895"/>
            <a:ext cx="7773338" cy="844522"/>
          </a:xfrm>
        </p:spPr>
        <p:txBody>
          <a:bodyPr/>
          <a:lstStyle/>
          <a:p>
            <a:r>
              <a:rPr lang="en-US" dirty="0" smtClean="0"/>
              <a:t>Characteristics of the 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" y="927101"/>
            <a:ext cx="5123337" cy="5930900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 smtClean="0"/>
              <a:t>The atmosphere is Not 100% consistent throughout.</a:t>
            </a:r>
          </a:p>
          <a:p>
            <a:r>
              <a:rPr lang="en-US" sz="3200" dirty="0" smtClean="0"/>
              <a:t>Gravity pulls Air molecules downward and as they stack on top of each other create more and more air pressure. </a:t>
            </a:r>
          </a:p>
          <a:p>
            <a:pPr lvl="1"/>
            <a:r>
              <a:rPr lang="en-US" sz="3000" dirty="0" smtClean="0"/>
              <a:t>Imagine these molecules dogpiling on top of each other.</a:t>
            </a:r>
          </a:p>
          <a:p>
            <a:r>
              <a:rPr lang="en-US" sz="3200" dirty="0" smtClean="0"/>
              <a:t>Air pressure is calculated by using a barometer.</a:t>
            </a:r>
          </a:p>
          <a:p>
            <a:pPr lvl="1"/>
            <a:r>
              <a:rPr lang="en-US" sz="3000" dirty="0" smtClean="0"/>
              <a:t>The unit for pressure is usually either </a:t>
            </a:r>
            <a:r>
              <a:rPr lang="en-US" sz="3000" cap="none" dirty="0" smtClean="0"/>
              <a:t>mm</a:t>
            </a:r>
            <a:r>
              <a:rPr lang="en-US" sz="3000" dirty="0" smtClean="0"/>
              <a:t>H</a:t>
            </a:r>
            <a:r>
              <a:rPr lang="en-US" sz="3000" cap="none" dirty="0" smtClean="0"/>
              <a:t>g, bars, or Pa.</a:t>
            </a:r>
          </a:p>
          <a:p>
            <a:r>
              <a:rPr lang="en-US" sz="3200" dirty="0" smtClean="0"/>
              <a:t>Because of the differences in the particles that make up the atmosphere and gravity…</a:t>
            </a:r>
            <a:r>
              <a:rPr lang="en-US" sz="3800" b="1" u="sng" dirty="0" smtClean="0"/>
              <a:t> 4. air density and air pressure decreases as you go higher up</a:t>
            </a:r>
            <a:r>
              <a:rPr lang="en-US" sz="3800" dirty="0" smtClean="0"/>
              <a:t>.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43" t="1552" r="5928" b="8991"/>
          <a:stretch/>
        </p:blipFill>
        <p:spPr>
          <a:xfrm>
            <a:off x="5123337" y="1086358"/>
            <a:ext cx="4020663" cy="506729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200000">
            <a:off x="4914903" y="3118357"/>
            <a:ext cx="5067298" cy="1003297"/>
          </a:xfrm>
          <a:prstGeom prst="leftArrow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FF00"/>
              </a:gs>
              <a:gs pos="100000">
                <a:srgbClr val="00B0F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ysClr val="windowText" lastClr="000000"/>
                </a:solidFill>
              </a:rPr>
              <a:t>HIGH          pressure         LOW</a:t>
            </a:r>
            <a:endParaRPr lang="en-US" sz="28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74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rgbClr val="93C0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16582"/>
          </a:xfrm>
        </p:spPr>
        <p:txBody>
          <a:bodyPr/>
          <a:lstStyle/>
          <a:p>
            <a:r>
              <a:rPr lang="en-US" dirty="0" smtClean="0"/>
              <a:t>Atmospheric Temperatures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0" y="1497871"/>
            <a:ext cx="5829300" cy="516255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51080" y="1282700"/>
            <a:ext cx="3092920" cy="537772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Which do you think is more likely to happen to you if you we in a hot air balloon 120km above the earth? (granted you can breath)…</a:t>
            </a:r>
          </a:p>
          <a:p>
            <a:r>
              <a:rPr lang="en-US" sz="2400" dirty="0" smtClean="0"/>
              <a:t>Would you freeze to death or burn up?</a:t>
            </a:r>
            <a:endParaRPr lang="en-US" sz="2400" dirty="0"/>
          </a:p>
        </p:txBody>
      </p:sp>
      <p:sp>
        <p:nvSpPr>
          <p:cNvPr id="8" name="Right Arrow 7"/>
          <p:cNvSpPr/>
          <p:nvPr/>
        </p:nvSpPr>
        <p:spPr>
          <a:xfrm rot="715563">
            <a:off x="428999" y="828795"/>
            <a:ext cx="4265737" cy="147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At 120km, the temperature is over 150°F! WHY???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95502" y="2941431"/>
            <a:ext cx="4165598" cy="2670236"/>
          </a:xfrm>
          <a:prstGeom prst="roundRect">
            <a:avLst/>
          </a:prstGeom>
          <a:gradFill>
            <a:gsLst>
              <a:gs pos="0">
                <a:srgbClr val="CAE4F3">
                  <a:alpha val="40000"/>
                </a:srgbClr>
              </a:gs>
              <a:gs pos="100000">
                <a:srgbClr val="A9CEEB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It does get very cold in the atmosphere, but BECAUSE OF THE LOW DENSITY AND LESS PROTECTION FROM THE SUN, THERE ARE A WIDE RANGE OF TEMPERATURES IN THE ATMOSPHERE.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18519"/>
            <a:ext cx="7773338" cy="867382"/>
          </a:xfrm>
        </p:spPr>
        <p:txBody>
          <a:bodyPr/>
          <a:lstStyle/>
          <a:p>
            <a:r>
              <a:rPr lang="en-US" dirty="0" smtClean="0"/>
              <a:t>Weather in the Troposphere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485900"/>
            <a:ext cx="7772870" cy="47497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entire atmosphere as a unit is vitally important and distinct things happen in different pressure regions but we only inhabit one of the layers… the troposphere.</a:t>
            </a:r>
          </a:p>
          <a:p>
            <a:r>
              <a:rPr lang="en-US" sz="2800" dirty="0" smtClean="0"/>
              <a:t>we’re focusing on the weather and climate in the troposphere since it’s where we live and since this is where most of the weather happens.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03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79326"/>
            <a:ext cx="5004270" cy="821474"/>
          </a:xfrm>
        </p:spPr>
        <p:txBody>
          <a:bodyPr/>
          <a:lstStyle/>
          <a:p>
            <a:r>
              <a:rPr lang="en-US" dirty="0" smtClean="0"/>
              <a:t>Look Familiar?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6692"/>
            <a:ext cx="9157881" cy="515130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8850330">
            <a:off x="734651" y="1170492"/>
            <a:ext cx="3572509" cy="1627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Condition of the clouds and sun…</a:t>
            </a:r>
            <a:endParaRPr lang="en-US" sz="2800" dirty="0"/>
          </a:p>
        </p:txBody>
      </p:sp>
      <p:sp>
        <p:nvSpPr>
          <p:cNvPr id="7" name="Left Arrow 6"/>
          <p:cNvSpPr/>
          <p:nvPr/>
        </p:nvSpPr>
        <p:spPr>
          <a:xfrm rot="18850330">
            <a:off x="2569838" y="2018946"/>
            <a:ext cx="3572509" cy="1627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Quantity of precipitation…</a:t>
            </a:r>
            <a:endParaRPr lang="en-US" sz="2800" dirty="0"/>
          </a:p>
        </p:txBody>
      </p:sp>
      <p:sp>
        <p:nvSpPr>
          <p:cNvPr id="8" name="Left Arrow 7"/>
          <p:cNvSpPr/>
          <p:nvPr/>
        </p:nvSpPr>
        <p:spPr>
          <a:xfrm rot="18850330">
            <a:off x="4553536" y="2578082"/>
            <a:ext cx="3572509" cy="1627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Temperature…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11599" y="858239"/>
            <a:ext cx="4553775" cy="3424107"/>
          </a:xfrm>
        </p:spPr>
        <p:txBody>
          <a:bodyPr/>
          <a:lstStyle/>
          <a:p>
            <a:r>
              <a:rPr lang="en-US" dirty="0" smtClean="0"/>
              <a:t>Basic atmospheric conditions…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971" y="5658196"/>
            <a:ext cx="8937938" cy="1200329"/>
          </a:xfrm>
          <a:prstGeom prst="rect">
            <a:avLst/>
          </a:prstGeom>
          <a:solidFill>
            <a:srgbClr val="EDF8FA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main focus of your learning will be on why different regions of Earth, which we refer to as ecosystems, experience different weather. There are a few FACTORS that you need to know.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92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1688</TotalTime>
  <Words>1769</Words>
  <Application>Microsoft Office PowerPoint</Application>
  <PresentationFormat>On-screen Show (4:3)</PresentationFormat>
  <Paragraphs>203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Brush Script MT</vt:lpstr>
      <vt:lpstr>Calibri</vt:lpstr>
      <vt:lpstr>Tw Cen MT</vt:lpstr>
      <vt:lpstr>Droplet</vt:lpstr>
      <vt:lpstr>PowerPoint Presentation</vt:lpstr>
      <vt:lpstr>Factors influencing climate</vt:lpstr>
      <vt:lpstr>Terminology…</vt:lpstr>
      <vt:lpstr>Atmospheric composition</vt:lpstr>
      <vt:lpstr>4. Layers of the atmosphere</vt:lpstr>
      <vt:lpstr>Characteristics of the atmosphere</vt:lpstr>
      <vt:lpstr>Atmospheric Temperatures</vt:lpstr>
      <vt:lpstr>Weather in the Troposphere </vt:lpstr>
      <vt:lpstr>Look Familiar?</vt:lpstr>
      <vt:lpstr>Factors Influencing Climate</vt:lpstr>
      <vt:lpstr>Conclusions?</vt:lpstr>
      <vt:lpstr>Temperatures</vt:lpstr>
      <vt:lpstr>Factors Affecting Temperature</vt:lpstr>
      <vt:lpstr>Latitude’s effect on temperature</vt:lpstr>
      <vt:lpstr>In case this doesn’t make sense…</vt:lpstr>
      <vt:lpstr>location’s effect on temperature</vt:lpstr>
      <vt:lpstr>location’s affect on temperature</vt:lpstr>
      <vt:lpstr>current’s affect on temperature</vt:lpstr>
      <vt:lpstr>Ocean Currents</vt:lpstr>
      <vt:lpstr>PowerPoint Presentation</vt:lpstr>
      <vt:lpstr>The Effect of wind</vt:lpstr>
      <vt:lpstr>Wind’s affect on temperature</vt:lpstr>
      <vt:lpstr>Global Winds</vt:lpstr>
      <vt:lpstr>Prevailing Winds</vt:lpstr>
      <vt:lpstr>PowerPoint Presentation</vt:lpstr>
      <vt:lpstr>altitude’s affect on temperature</vt:lpstr>
      <vt:lpstr>Precipitation</vt:lpstr>
      <vt:lpstr>Latitude’s effect on precipitation</vt:lpstr>
      <vt:lpstr>location’s effect on precipitation</vt:lpstr>
      <vt:lpstr>location’s effect on Precipitation</vt:lpstr>
      <vt:lpstr>Latitude’s affect on precipitation</vt:lpstr>
      <vt:lpstr>Conclusion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influencing climate</dc:title>
  <dc:creator>Ives, Keith</dc:creator>
  <cp:lastModifiedBy>Chiang, Kwok him</cp:lastModifiedBy>
  <cp:revision>65</cp:revision>
  <cp:lastPrinted>2018-01-12T21:18:02Z</cp:lastPrinted>
  <dcterms:created xsi:type="dcterms:W3CDTF">2018-01-09T19:39:43Z</dcterms:created>
  <dcterms:modified xsi:type="dcterms:W3CDTF">2019-01-14T15:39:59Z</dcterms:modified>
</cp:coreProperties>
</file>